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8" r:id="rId8"/>
    <p:sldId id="262" r:id="rId9"/>
    <p:sldId id="263" r:id="rId10"/>
    <p:sldId id="265" r:id="rId11"/>
    <p:sldId id="266" r:id="rId12"/>
    <p:sldId id="264" r:id="rId13"/>
  </p:sldIdLst>
  <p:sldSz cx="12192000" cy="6858000"/>
  <p:notesSz cx="121920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100" d="100"/>
          <a:sy n="100" d="100"/>
        </p:scale>
        <p:origin x="2574" y="127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5/13/2025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5/13/2025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5/13/2025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5/13/2025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5/13/2025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1975" y="6857986"/>
                </a:moveTo>
                <a:lnTo>
                  <a:pt x="0" y="6857986"/>
                </a:lnTo>
                <a:lnTo>
                  <a:pt x="0" y="0"/>
                </a:lnTo>
                <a:lnTo>
                  <a:pt x="12191975" y="0"/>
                </a:lnTo>
                <a:lnTo>
                  <a:pt x="12191975" y="6857986"/>
                </a:lnTo>
                <a:close/>
              </a:path>
            </a:pathLst>
          </a:custGeom>
          <a:solidFill>
            <a:srgbClr val="1C1F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248272" y="553775"/>
            <a:ext cx="5695455" cy="635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15425" y="1329169"/>
            <a:ext cx="11108690" cy="3683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5/13/2025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be.com/playlist?list=PL0lO_mIqDDFUev1gp9yEwmwcy8SicqKbt&amp;si=8Hofy0EIAcWry6JZ" TargetMode="External"/><Relationship Id="rId7" Type="http://schemas.openxmlformats.org/officeDocument/2006/relationships/image" Target="../media/image19.png"/><Relationship Id="rId2" Type="http://schemas.openxmlformats.org/officeDocument/2006/relationships/hyperlink" Target="https://mistral.ai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.me/CrystalsofFatebot" TargetMode="External"/><Relationship Id="rId5" Type="http://schemas.openxmlformats.org/officeDocument/2006/relationships/hyperlink" Target="https://github.com/MeatPine/%E2%80%94" TargetMode="External"/><Relationship Id="rId4" Type="http://schemas.openxmlformats.org/officeDocument/2006/relationships/hyperlink" Target="https://github.com/MeatPine/Project-1523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5624" y="681778"/>
            <a:ext cx="6702425" cy="1294585"/>
          </a:xfrm>
          <a:prstGeom prst="rect">
            <a:avLst/>
          </a:prstGeom>
        </p:spPr>
        <p:txBody>
          <a:bodyPr vert="horz" wrap="square" lIns="0" tIns="88265" rIns="0" bIns="0" rtlCol="0">
            <a:spAutoFit/>
          </a:bodyPr>
          <a:lstStyle/>
          <a:p>
            <a:pPr marL="12700" marR="5080">
              <a:lnSpc>
                <a:spcPts val="4730"/>
              </a:lnSpc>
              <a:spcBef>
                <a:spcPts val="695"/>
              </a:spcBef>
            </a:pPr>
            <a:r>
              <a:rPr lang="ru-RU" sz="4350" b="0" dirty="0">
                <a:latin typeface="Arial"/>
                <a:cs typeface="Arial"/>
              </a:rPr>
              <a:t>Р</a:t>
            </a:r>
            <a:r>
              <a:rPr lang="ru-RU" sz="4350" b="0" dirty="0"/>
              <a:t>азработка текстовой квест</a:t>
            </a:r>
            <a:r>
              <a:rPr lang="en-US" sz="4350" b="0" dirty="0"/>
              <a:t>-</a:t>
            </a:r>
            <a:r>
              <a:rPr lang="ru-RU" sz="4350" b="0" dirty="0"/>
              <a:t>игры</a:t>
            </a:r>
            <a:endParaRPr sz="435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94334" y="3375647"/>
            <a:ext cx="3250565" cy="9378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4700"/>
              </a:lnSpc>
              <a:spcBef>
                <a:spcPts val="100"/>
              </a:spcBef>
            </a:pP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Беседин</a:t>
            </a:r>
            <a:r>
              <a:rPr sz="2400" b="1" spc="-10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Артём</a:t>
            </a:r>
            <a:r>
              <a:rPr sz="2400" b="1" spc="-10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10</a:t>
            </a:r>
            <a:r>
              <a:rPr sz="2400" b="1" spc="-10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25" dirty="0">
                <a:solidFill>
                  <a:srgbClr val="FFFFFF"/>
                </a:solidFill>
                <a:latin typeface="Arial"/>
                <a:cs typeface="Arial"/>
              </a:rPr>
              <a:t>СТ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Ковалев</a:t>
            </a:r>
            <a:r>
              <a:rPr sz="2400" b="1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Илья</a:t>
            </a:r>
            <a:r>
              <a:rPr sz="2400" b="1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10</a:t>
            </a:r>
            <a:r>
              <a:rPr sz="2400" b="1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25" dirty="0">
                <a:solidFill>
                  <a:srgbClr val="FFFFFF"/>
                </a:solidFill>
                <a:latin typeface="Arial"/>
                <a:cs typeface="Arial"/>
              </a:rPr>
              <a:t>СТ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94334" y="4288019"/>
            <a:ext cx="11527790" cy="18503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103620" marR="5080" indent="3156585">
              <a:lnSpc>
                <a:spcPct val="124700"/>
              </a:lnSpc>
              <a:spcBef>
                <a:spcPts val="100"/>
              </a:spcBef>
            </a:pPr>
            <a:r>
              <a:rPr sz="2400" b="1" spc="-20" dirty="0">
                <a:solidFill>
                  <a:srgbClr val="FFFFFF"/>
                </a:solidFill>
                <a:latin typeface="Arial"/>
                <a:cs typeface="Arial"/>
              </a:rPr>
              <a:t>Руководитель: Серебрякова</a:t>
            </a:r>
            <a:r>
              <a:rPr sz="2400" b="1" spc="-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Дарья</a:t>
            </a:r>
            <a:r>
              <a:rPr sz="2400" b="1" spc="-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10" dirty="0">
                <a:solidFill>
                  <a:srgbClr val="FFFFFF"/>
                </a:solidFill>
                <a:latin typeface="Arial"/>
                <a:cs typeface="Arial"/>
              </a:rPr>
              <a:t>Ростиславовна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710"/>
              </a:spcBef>
            </a:pPr>
            <a:r>
              <a:rPr sz="2400" b="1" spc="-10" dirty="0">
                <a:solidFill>
                  <a:srgbClr val="FFFFFF"/>
                </a:solidFill>
                <a:latin typeface="Arial"/>
                <a:cs typeface="Arial"/>
              </a:rPr>
              <a:t>Образовательная</a:t>
            </a:r>
            <a:r>
              <a:rPr sz="2400" b="1" spc="-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10" dirty="0">
                <a:solidFill>
                  <a:srgbClr val="FFFFFF"/>
                </a:solidFill>
                <a:latin typeface="Arial"/>
                <a:cs typeface="Arial"/>
              </a:rPr>
              <a:t>организация: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715"/>
              </a:spcBef>
            </a:pP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Лицей</a:t>
            </a:r>
            <a:r>
              <a:rPr sz="2400" b="1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1523</a:t>
            </a:r>
            <a:r>
              <a:rPr sz="2400" b="1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10" dirty="0">
                <a:solidFill>
                  <a:srgbClr val="FFFFFF"/>
                </a:solidFill>
                <a:latin typeface="Arial"/>
                <a:cs typeface="Arial"/>
              </a:rPr>
              <a:t>Предуниверситария</a:t>
            </a:r>
            <a:r>
              <a:rPr sz="2400" b="1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НИЯУ</a:t>
            </a:r>
            <a:r>
              <a:rPr sz="2400" b="1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20" dirty="0">
                <a:solidFill>
                  <a:srgbClr val="FFFFFF"/>
                </a:solidFill>
                <a:latin typeface="Arial"/>
                <a:cs typeface="Arial"/>
              </a:rPr>
              <a:t>МИФИ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82599" y="6368137"/>
            <a:ext cx="11147425" cy="0"/>
          </a:xfrm>
          <a:custGeom>
            <a:avLst/>
            <a:gdLst/>
            <a:ahLst/>
            <a:cxnLst/>
            <a:rect l="l" t="t" r="r" b="b"/>
            <a:pathLst>
              <a:path w="11147425">
                <a:moveTo>
                  <a:pt x="0" y="0"/>
                </a:moveTo>
                <a:lnTo>
                  <a:pt x="11147052" y="0"/>
                </a:lnTo>
              </a:path>
            </a:pathLst>
          </a:custGeom>
          <a:ln w="2857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482599" y="0"/>
            <a:ext cx="11709400" cy="1696720"/>
            <a:chOff x="482599" y="0"/>
            <a:chExt cx="11709400" cy="1696720"/>
          </a:xfrm>
        </p:grpSpPr>
        <p:sp>
          <p:nvSpPr>
            <p:cNvPr id="7" name="object 7"/>
            <p:cNvSpPr/>
            <p:nvPr/>
          </p:nvSpPr>
          <p:spPr>
            <a:xfrm>
              <a:off x="482599" y="489854"/>
              <a:ext cx="11147425" cy="0"/>
            </a:xfrm>
            <a:custGeom>
              <a:avLst/>
              <a:gdLst/>
              <a:ahLst/>
              <a:cxnLst/>
              <a:rect l="l" t="t" r="r" b="b"/>
              <a:pathLst>
                <a:path w="11147425">
                  <a:moveTo>
                    <a:pt x="0" y="0"/>
                  </a:moveTo>
                  <a:lnTo>
                    <a:pt x="11147052" y="0"/>
                  </a:lnTo>
                </a:path>
              </a:pathLst>
            </a:custGeom>
            <a:ln w="2857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219304" y="0"/>
              <a:ext cx="1972671" cy="169610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90381" y="118930"/>
            <a:ext cx="707707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Пример</a:t>
            </a:r>
            <a:r>
              <a:rPr spc="-65" dirty="0"/>
              <a:t> </a:t>
            </a:r>
            <a:r>
              <a:rPr dirty="0"/>
              <a:t>работы</a:t>
            </a:r>
            <a:r>
              <a:rPr spc="-60" dirty="0"/>
              <a:t> </a:t>
            </a:r>
            <a:r>
              <a:rPr dirty="0"/>
              <a:t>и</a:t>
            </a:r>
            <a:r>
              <a:rPr spc="-65" dirty="0"/>
              <a:t> </a:t>
            </a:r>
            <a:r>
              <a:rPr spc="-55" dirty="0"/>
              <a:t>результат</a:t>
            </a:r>
          </a:p>
        </p:txBody>
      </p:sp>
      <p:sp>
        <p:nvSpPr>
          <p:cNvPr id="11" name="object 11"/>
          <p:cNvSpPr/>
          <p:nvPr/>
        </p:nvSpPr>
        <p:spPr>
          <a:xfrm>
            <a:off x="482599" y="6368137"/>
            <a:ext cx="11147425" cy="0"/>
          </a:xfrm>
          <a:custGeom>
            <a:avLst/>
            <a:gdLst/>
            <a:ahLst/>
            <a:cxnLst/>
            <a:rect l="l" t="t" r="r" b="b"/>
            <a:pathLst>
              <a:path w="11147425">
                <a:moveTo>
                  <a:pt x="0" y="0"/>
                </a:moveTo>
                <a:lnTo>
                  <a:pt x="11147052" y="0"/>
                </a:lnTo>
              </a:path>
            </a:pathLst>
          </a:custGeom>
          <a:ln w="2857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1">
            <a:extLst>
              <a:ext uri="{FF2B5EF4-FFF2-40B4-BE49-F238E27FC236}">
                <a16:creationId xmlns:a16="http://schemas.microsoft.com/office/drawing/2014/main" id="{2EC526D7-2AD5-4968-B4B0-6AACB360B3D6}"/>
              </a:ext>
            </a:extLst>
          </p:cNvPr>
          <p:cNvSpPr/>
          <p:nvPr/>
        </p:nvSpPr>
        <p:spPr>
          <a:xfrm>
            <a:off x="482599" y="838200"/>
            <a:ext cx="11147425" cy="5181599"/>
          </a:xfrm>
          <a:custGeom>
            <a:avLst/>
            <a:gdLst/>
            <a:ahLst/>
            <a:cxnLst/>
            <a:rect l="l" t="t" r="r" b="b"/>
            <a:pathLst>
              <a:path w="11147425">
                <a:moveTo>
                  <a:pt x="0" y="0"/>
                </a:moveTo>
                <a:lnTo>
                  <a:pt x="11147052" y="0"/>
                </a:lnTo>
              </a:path>
            </a:pathLst>
          </a:custGeom>
          <a:ln w="2857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3B7DBDF-1A07-4C33-5F50-68AF7053A70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3288" y="926101"/>
            <a:ext cx="2484589" cy="537690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9A48933-5EF7-C9C8-6969-4C8432E8178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926101"/>
            <a:ext cx="2484588" cy="5376902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7C20587-A3E2-A1F1-CA07-573DC1C1D9E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1561" y="926101"/>
            <a:ext cx="2484585" cy="5376897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85336F7C-41AC-53BD-A868-7823DD44E27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7426" y="926101"/>
            <a:ext cx="2484586" cy="537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5451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90381" y="118930"/>
            <a:ext cx="707707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Пример</a:t>
            </a:r>
            <a:r>
              <a:rPr spc="-65" dirty="0"/>
              <a:t> </a:t>
            </a:r>
            <a:r>
              <a:rPr dirty="0"/>
              <a:t>работы</a:t>
            </a:r>
            <a:r>
              <a:rPr spc="-60" dirty="0"/>
              <a:t> </a:t>
            </a:r>
            <a:r>
              <a:rPr dirty="0"/>
              <a:t>и</a:t>
            </a:r>
            <a:r>
              <a:rPr spc="-65" dirty="0"/>
              <a:t> </a:t>
            </a:r>
            <a:r>
              <a:rPr spc="-55" dirty="0"/>
              <a:t>результат</a:t>
            </a:r>
          </a:p>
        </p:txBody>
      </p:sp>
      <p:sp>
        <p:nvSpPr>
          <p:cNvPr id="11" name="object 11"/>
          <p:cNvSpPr/>
          <p:nvPr/>
        </p:nvSpPr>
        <p:spPr>
          <a:xfrm>
            <a:off x="482599" y="6368137"/>
            <a:ext cx="11147425" cy="0"/>
          </a:xfrm>
          <a:custGeom>
            <a:avLst/>
            <a:gdLst/>
            <a:ahLst/>
            <a:cxnLst/>
            <a:rect l="l" t="t" r="r" b="b"/>
            <a:pathLst>
              <a:path w="11147425">
                <a:moveTo>
                  <a:pt x="0" y="0"/>
                </a:moveTo>
                <a:lnTo>
                  <a:pt x="11147052" y="0"/>
                </a:lnTo>
              </a:path>
            </a:pathLst>
          </a:custGeom>
          <a:ln w="2857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1">
            <a:extLst>
              <a:ext uri="{FF2B5EF4-FFF2-40B4-BE49-F238E27FC236}">
                <a16:creationId xmlns:a16="http://schemas.microsoft.com/office/drawing/2014/main" id="{2EC526D7-2AD5-4968-B4B0-6AACB360B3D6}"/>
              </a:ext>
            </a:extLst>
          </p:cNvPr>
          <p:cNvSpPr/>
          <p:nvPr/>
        </p:nvSpPr>
        <p:spPr>
          <a:xfrm>
            <a:off x="482599" y="838200"/>
            <a:ext cx="11147425" cy="5181599"/>
          </a:xfrm>
          <a:custGeom>
            <a:avLst/>
            <a:gdLst/>
            <a:ahLst/>
            <a:cxnLst/>
            <a:rect l="l" t="t" r="r" b="b"/>
            <a:pathLst>
              <a:path w="11147425">
                <a:moveTo>
                  <a:pt x="0" y="0"/>
                </a:moveTo>
                <a:lnTo>
                  <a:pt x="11147052" y="0"/>
                </a:lnTo>
              </a:path>
            </a:pathLst>
          </a:custGeom>
          <a:ln w="2857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6FAD90-15DE-483D-B23D-08C3DD2173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4779" y="999931"/>
            <a:ext cx="3632135" cy="38648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58F253F-042A-4749-83EB-A9B4A8FA89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592" y="990601"/>
            <a:ext cx="3587360" cy="386483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8E13978-94E6-4A68-A4E7-41A55CF2A3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9616" y="990601"/>
            <a:ext cx="3743498" cy="4418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8122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7940">
              <a:lnSpc>
                <a:spcPct val="100000"/>
              </a:lnSpc>
              <a:spcBef>
                <a:spcPts val="100"/>
              </a:spcBef>
            </a:pPr>
            <a:r>
              <a:rPr dirty="0"/>
              <a:t>Спасибо</a:t>
            </a:r>
            <a:r>
              <a:rPr spc="-65" dirty="0"/>
              <a:t> </a:t>
            </a:r>
            <a:r>
              <a:rPr dirty="0"/>
              <a:t>за</a:t>
            </a:r>
            <a:r>
              <a:rPr spc="-60" dirty="0"/>
              <a:t> </a:t>
            </a:r>
            <a:r>
              <a:rPr spc="-10" dirty="0"/>
              <a:t>внимание!</a:t>
            </a:r>
          </a:p>
        </p:txBody>
      </p:sp>
      <p:sp>
        <p:nvSpPr>
          <p:cNvPr id="3" name="object 3"/>
          <p:cNvSpPr/>
          <p:nvPr/>
        </p:nvSpPr>
        <p:spPr>
          <a:xfrm>
            <a:off x="482599" y="489854"/>
            <a:ext cx="11147425" cy="0"/>
          </a:xfrm>
          <a:custGeom>
            <a:avLst/>
            <a:gdLst/>
            <a:ahLst/>
            <a:cxnLst/>
            <a:rect l="l" t="t" r="r" b="b"/>
            <a:pathLst>
              <a:path w="11147425">
                <a:moveTo>
                  <a:pt x="0" y="0"/>
                </a:moveTo>
                <a:lnTo>
                  <a:pt x="11147077" y="0"/>
                </a:lnTo>
              </a:path>
            </a:pathLst>
          </a:custGeom>
          <a:ln w="2857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body" idx="1"/>
          </p:nvPr>
        </p:nvSpPr>
        <p:spPr>
          <a:xfrm>
            <a:off x="415425" y="1329169"/>
            <a:ext cx="11108690" cy="470128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ts val="2735"/>
              </a:lnSpc>
              <a:spcBef>
                <a:spcPts val="100"/>
              </a:spcBef>
            </a:pPr>
            <a:r>
              <a:rPr spc="-10" dirty="0"/>
              <a:t>Информационные</a:t>
            </a:r>
            <a:r>
              <a:rPr spc="-135" dirty="0"/>
              <a:t> </a:t>
            </a:r>
            <a:r>
              <a:rPr spc="-10" dirty="0"/>
              <a:t>ресурсы:</a:t>
            </a:r>
          </a:p>
          <a:p>
            <a:pPr marL="495300" indent="-482600">
              <a:lnSpc>
                <a:spcPts val="2735"/>
              </a:lnSpc>
              <a:buClr>
                <a:srgbClr val="FFFFFF"/>
              </a:buClr>
              <a:buAutoNum type="arabicPeriod"/>
              <a:tabLst>
                <a:tab pos="495300" algn="l"/>
              </a:tabLst>
            </a:pPr>
            <a:r>
              <a:rPr lang="en-US" u="heavy" dirty="0">
                <a:solidFill>
                  <a:srgbClr val="3F64BF"/>
                </a:solidFill>
                <a:uFill>
                  <a:solidFill>
                    <a:srgbClr val="3F64BF"/>
                  </a:solidFill>
                </a:uFill>
                <a:hlinkClick r:id="rId2"/>
              </a:rPr>
              <a:t>https://mistral.ai</a:t>
            </a:r>
            <a:r>
              <a:rPr dirty="0"/>
              <a:t>(ссылка</a:t>
            </a:r>
            <a:r>
              <a:rPr spc="-15" dirty="0"/>
              <a:t> </a:t>
            </a:r>
            <a:r>
              <a:rPr dirty="0"/>
              <a:t>на</a:t>
            </a:r>
            <a:r>
              <a:rPr spc="-10" dirty="0"/>
              <a:t> нейросеть)</a:t>
            </a:r>
          </a:p>
          <a:p>
            <a:pPr marL="492125" marR="5080" indent="-480059" algn="just">
              <a:lnSpc>
                <a:spcPts val="2590"/>
              </a:lnSpc>
              <a:spcBef>
                <a:spcPts val="2630"/>
              </a:spcBef>
              <a:buClr>
                <a:srgbClr val="FFFFFF"/>
              </a:buClr>
              <a:buAutoNum type="arabicPeriod"/>
              <a:tabLst>
                <a:tab pos="495300" algn="l"/>
              </a:tabLst>
            </a:pPr>
            <a:r>
              <a:rPr u="heavy" spc="-10" dirty="0">
                <a:solidFill>
                  <a:srgbClr val="3F64BF"/>
                </a:solidFill>
                <a:uFill>
                  <a:solidFill>
                    <a:srgbClr val="3F64BF"/>
                  </a:solidFill>
                </a:uFill>
                <a:hlinkClick r:id="rId3"/>
              </a:rPr>
              <a:t>https://youtube.com/playlist?list=PL0lO_mIqDDFUev1gp9yEwmwcy8SicqKbt&amp;</a:t>
            </a:r>
            <a:r>
              <a:rPr spc="-10" dirty="0">
                <a:solidFill>
                  <a:srgbClr val="3F64BF"/>
                </a:solidFill>
              </a:rPr>
              <a:t> 	</a:t>
            </a:r>
            <a:r>
              <a:rPr u="heavy" dirty="0">
                <a:solidFill>
                  <a:srgbClr val="3F64BF"/>
                </a:solidFill>
                <a:uFill>
                  <a:solidFill>
                    <a:srgbClr val="3F64BF"/>
                  </a:solidFill>
                </a:uFill>
                <a:hlinkClick r:id="rId3"/>
              </a:rPr>
              <a:t>si=8Hofy0EIAcWry6JZ</a:t>
            </a:r>
            <a:r>
              <a:rPr spc="295" dirty="0">
                <a:solidFill>
                  <a:srgbClr val="3F64BF"/>
                </a:solidFill>
              </a:rPr>
              <a:t> </a:t>
            </a:r>
            <a:r>
              <a:rPr dirty="0"/>
              <a:t>(ссылка</a:t>
            </a:r>
            <a:r>
              <a:rPr spc="260" dirty="0"/>
              <a:t> </a:t>
            </a:r>
            <a:r>
              <a:rPr dirty="0"/>
              <a:t>на</a:t>
            </a:r>
            <a:r>
              <a:rPr spc="260" dirty="0"/>
              <a:t> </a:t>
            </a:r>
            <a:r>
              <a:rPr dirty="0"/>
              <a:t>плейлист</a:t>
            </a:r>
            <a:r>
              <a:rPr spc="260" dirty="0"/>
              <a:t> </a:t>
            </a:r>
            <a:r>
              <a:rPr dirty="0"/>
              <a:t>с</a:t>
            </a:r>
            <a:r>
              <a:rPr spc="254" dirty="0"/>
              <a:t> </a:t>
            </a:r>
            <a:r>
              <a:rPr dirty="0"/>
              <a:t>видеоуроками</a:t>
            </a:r>
            <a:r>
              <a:rPr spc="260" dirty="0"/>
              <a:t> </a:t>
            </a:r>
            <a:r>
              <a:rPr dirty="0"/>
              <a:t>по</a:t>
            </a:r>
            <a:r>
              <a:rPr spc="260" dirty="0"/>
              <a:t> </a:t>
            </a:r>
            <a:r>
              <a:rPr spc="-10" dirty="0"/>
              <a:t>созданию 	</a:t>
            </a:r>
            <a:r>
              <a:rPr spc="-35" dirty="0"/>
              <a:t>телеграмм-</a:t>
            </a:r>
            <a:r>
              <a:rPr spc="-20" dirty="0"/>
              <a:t>бота)</a:t>
            </a:r>
          </a:p>
          <a:p>
            <a:pPr marL="122555" marR="6809740" indent="-85090">
              <a:lnSpc>
                <a:spcPts val="2590"/>
              </a:lnSpc>
              <a:spcBef>
                <a:spcPts val="2600"/>
              </a:spcBef>
            </a:pPr>
            <a:r>
              <a:rPr dirty="0"/>
              <a:t>Ссылка</a:t>
            </a:r>
            <a:r>
              <a:rPr spc="-55" dirty="0"/>
              <a:t> </a:t>
            </a:r>
            <a:r>
              <a:rPr dirty="0"/>
              <a:t>на</a:t>
            </a:r>
            <a:r>
              <a:rPr spc="-50" dirty="0"/>
              <a:t> </a:t>
            </a:r>
            <a:r>
              <a:rPr spc="-10" dirty="0"/>
              <a:t>гитхаб: </a:t>
            </a:r>
            <a:r>
              <a:rPr lang="en-US" spc="-10" dirty="0">
                <a:hlinkClick r:id="rId4"/>
              </a:rPr>
              <a:t>https://github.com/MeatPine/Project-1523</a:t>
            </a:r>
            <a:endParaRPr u="heavy" spc="-10" dirty="0">
              <a:solidFill>
                <a:srgbClr val="3F64BF"/>
              </a:solidFill>
              <a:uFill>
                <a:solidFill>
                  <a:srgbClr val="3F64BF"/>
                </a:solidFill>
              </a:uFill>
              <a:hlinkClick r:id="rId5"/>
            </a:endParaRPr>
          </a:p>
          <a:p>
            <a:pPr marL="38100">
              <a:lnSpc>
                <a:spcPct val="100000"/>
              </a:lnSpc>
              <a:spcBef>
                <a:spcPts val="2265"/>
              </a:spcBef>
            </a:pPr>
            <a:r>
              <a:rPr dirty="0"/>
              <a:t>Ссылка</a:t>
            </a:r>
            <a:r>
              <a:rPr spc="-55" dirty="0"/>
              <a:t> </a:t>
            </a:r>
            <a:r>
              <a:rPr dirty="0"/>
              <a:t>на</a:t>
            </a:r>
            <a:r>
              <a:rPr spc="-50" dirty="0"/>
              <a:t> </a:t>
            </a:r>
            <a:r>
              <a:rPr spc="-20" dirty="0" err="1"/>
              <a:t>бота</a:t>
            </a:r>
            <a:r>
              <a:rPr spc="-20" dirty="0"/>
              <a:t>:</a:t>
            </a:r>
            <a:endParaRPr lang="en-US" spc="-20" dirty="0"/>
          </a:p>
          <a:p>
            <a:pPr marL="38100">
              <a:lnSpc>
                <a:spcPct val="100000"/>
              </a:lnSpc>
              <a:spcBef>
                <a:spcPts val="2265"/>
              </a:spcBef>
            </a:pPr>
            <a:r>
              <a:rPr lang="en-US" spc="-20" dirty="0">
                <a:hlinkClick r:id="rId6"/>
              </a:rPr>
              <a:t>https://t.me/CrystalsofFatebot</a:t>
            </a:r>
            <a:endParaRPr spc="-20" dirty="0"/>
          </a:p>
        </p:txBody>
      </p:sp>
      <p:sp>
        <p:nvSpPr>
          <p:cNvPr id="6" name="object 6"/>
          <p:cNvSpPr/>
          <p:nvPr/>
        </p:nvSpPr>
        <p:spPr>
          <a:xfrm>
            <a:off x="482599" y="6419987"/>
            <a:ext cx="11147425" cy="0"/>
          </a:xfrm>
          <a:custGeom>
            <a:avLst/>
            <a:gdLst/>
            <a:ahLst/>
            <a:cxnLst/>
            <a:rect l="l" t="t" r="r" b="b"/>
            <a:pathLst>
              <a:path w="11147425">
                <a:moveTo>
                  <a:pt x="0" y="0"/>
                </a:moveTo>
                <a:lnTo>
                  <a:pt x="11147077" y="0"/>
                </a:lnTo>
              </a:path>
            </a:pathLst>
          </a:custGeom>
          <a:ln w="2857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10F17377-2DF2-ED16-959F-69A4B68040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27863" y="4433342"/>
            <a:ext cx="1896252" cy="194854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82675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Актуальность</a:t>
            </a:r>
          </a:p>
        </p:txBody>
      </p:sp>
      <p:sp>
        <p:nvSpPr>
          <p:cNvPr id="3" name="object 3"/>
          <p:cNvSpPr/>
          <p:nvPr/>
        </p:nvSpPr>
        <p:spPr>
          <a:xfrm>
            <a:off x="522287" y="490176"/>
            <a:ext cx="11147425" cy="0"/>
          </a:xfrm>
          <a:custGeom>
            <a:avLst/>
            <a:gdLst/>
            <a:ahLst/>
            <a:cxnLst/>
            <a:rect l="l" t="t" r="r" b="b"/>
            <a:pathLst>
              <a:path w="11147425">
                <a:moveTo>
                  <a:pt x="0" y="0"/>
                </a:moveTo>
                <a:lnTo>
                  <a:pt x="11147052" y="0"/>
                </a:lnTo>
              </a:path>
            </a:pathLst>
          </a:custGeom>
          <a:ln w="2857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82599" y="6368137"/>
            <a:ext cx="11147425" cy="0"/>
          </a:xfrm>
          <a:custGeom>
            <a:avLst/>
            <a:gdLst/>
            <a:ahLst/>
            <a:cxnLst/>
            <a:rect l="l" t="t" r="r" b="b"/>
            <a:pathLst>
              <a:path w="11147425">
                <a:moveTo>
                  <a:pt x="0" y="0"/>
                </a:moveTo>
                <a:lnTo>
                  <a:pt x="11147052" y="0"/>
                </a:lnTo>
              </a:path>
            </a:pathLst>
          </a:custGeom>
          <a:ln w="2857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22287" y="1607441"/>
            <a:ext cx="5614065" cy="3187155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457200" algn="l">
              <a:lnSpc>
                <a:spcPct val="107000"/>
              </a:lnSpc>
              <a:spcAft>
                <a:spcPts val="800"/>
              </a:spcAft>
            </a:pPr>
            <a:r>
              <a:rPr lang="ru-RU" sz="24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Современные технологии и ИИ активно внедряются в индустрию развлечений, включая создание текстовых игр.</a:t>
            </a:r>
            <a:r>
              <a:rPr lang="ru-RU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ru-RU" sz="24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Текстовые квесты остаются востребованным жанром благодаря их доступности и возможности глубокой проработки сюжета. </a:t>
            </a:r>
            <a:endParaRPr lang="ru-RU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424487" y="1249072"/>
            <a:ext cx="3482192" cy="348216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11917E3-1E98-4B86-B4B1-31D65009D265}"/>
              </a:ext>
            </a:extLst>
          </p:cNvPr>
          <p:cNvSpPr txBox="1"/>
          <p:nvPr/>
        </p:nvSpPr>
        <p:spPr>
          <a:xfrm>
            <a:off x="914400" y="5029200"/>
            <a:ext cx="107156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sz="24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Игроки получают уникальный опыт, где выборы влияют на развитие событий, что делает игру более увлекательной</a:t>
            </a:r>
            <a:r>
              <a:rPr lang="en-US" sz="24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  <a:r>
              <a:rPr lang="ru-RU" sz="24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Особенностью является использование </a:t>
            </a:r>
            <a:r>
              <a:rPr lang="ru-RU" sz="2400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нейросетевой генерации текста.</a:t>
            </a:r>
            <a:endParaRPr lang="ru-RU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82599" y="489854"/>
            <a:ext cx="11147425" cy="0"/>
          </a:xfrm>
          <a:custGeom>
            <a:avLst/>
            <a:gdLst/>
            <a:ahLst/>
            <a:cxnLst/>
            <a:rect l="l" t="t" r="r" b="b"/>
            <a:pathLst>
              <a:path w="11147425">
                <a:moveTo>
                  <a:pt x="0" y="0"/>
                </a:moveTo>
                <a:lnTo>
                  <a:pt x="11147052" y="0"/>
                </a:lnTo>
              </a:path>
            </a:pathLst>
          </a:custGeom>
          <a:ln w="28574">
            <a:solidFill>
              <a:srgbClr val="1C1F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82599" y="6368137"/>
            <a:ext cx="11147425" cy="0"/>
          </a:xfrm>
          <a:custGeom>
            <a:avLst/>
            <a:gdLst/>
            <a:ahLst/>
            <a:cxnLst/>
            <a:rect l="l" t="t" r="r" b="b"/>
            <a:pathLst>
              <a:path w="11147425">
                <a:moveTo>
                  <a:pt x="0" y="0"/>
                </a:moveTo>
                <a:lnTo>
                  <a:pt x="11147052" y="0"/>
                </a:lnTo>
              </a:path>
            </a:pathLst>
          </a:custGeom>
          <a:ln w="28574">
            <a:solidFill>
              <a:srgbClr val="1C1F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424826" y="637868"/>
            <a:ext cx="363982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Цели</a:t>
            </a:r>
            <a:r>
              <a:rPr spc="-70" dirty="0"/>
              <a:t> </a:t>
            </a:r>
            <a:r>
              <a:rPr dirty="0"/>
              <a:t>и</a:t>
            </a:r>
            <a:r>
              <a:rPr spc="-55" dirty="0"/>
              <a:t> </a:t>
            </a:r>
            <a:r>
              <a:rPr spc="-10" dirty="0"/>
              <a:t>задачи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662744" y="1044941"/>
            <a:ext cx="10730230" cy="1874872"/>
          </a:xfrm>
          <a:prstGeom prst="rect">
            <a:avLst/>
          </a:prstGeom>
        </p:spPr>
        <p:txBody>
          <a:bodyPr vert="horz" wrap="square" lIns="0" tIns="139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0"/>
              </a:spcBef>
            </a:pPr>
            <a:r>
              <a:rPr sz="2400" b="1" spc="-10" dirty="0">
                <a:solidFill>
                  <a:srgbClr val="FFFFFF"/>
                </a:solidFill>
                <a:latin typeface="Arial"/>
                <a:cs typeface="Arial"/>
              </a:rPr>
              <a:t>Цель:</a:t>
            </a:r>
            <a:endParaRPr sz="24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00"/>
              </a:spcBef>
            </a:pPr>
            <a:r>
              <a:rPr lang="ru-RU" sz="2400" b="1" spc="-10" dirty="0">
                <a:solidFill>
                  <a:srgbClr val="FFFFFF"/>
                </a:solidFill>
                <a:latin typeface="Arial"/>
                <a:cs typeface="Arial"/>
              </a:rPr>
              <a:t>Исследовать способы интеграции языковых моделей в </a:t>
            </a:r>
            <a:r>
              <a:rPr lang="en-US" sz="2400" b="1" spc="-10" dirty="0">
                <a:solidFill>
                  <a:srgbClr val="FFFFFF"/>
                </a:solidFill>
                <a:latin typeface="Arial"/>
                <a:cs typeface="Arial"/>
              </a:rPr>
              <a:t>Telegram-</a:t>
            </a:r>
            <a:r>
              <a:rPr lang="ru-RU" sz="2400" b="1" spc="-10" dirty="0">
                <a:solidFill>
                  <a:srgbClr val="FFFFFF"/>
                </a:solidFill>
                <a:latin typeface="Arial"/>
                <a:cs typeface="Arial"/>
              </a:rPr>
              <a:t>среду на примере квест-игры с нелинейным сюжетом.</a:t>
            </a:r>
          </a:p>
          <a:p>
            <a:pPr marL="12700">
              <a:lnSpc>
                <a:spcPct val="100000"/>
              </a:lnSpc>
              <a:spcBef>
                <a:spcPts val="1000"/>
              </a:spcBef>
            </a:pPr>
            <a:r>
              <a:rPr lang="ru-RU" sz="2400" b="1" spc="-10" dirty="0">
                <a:solidFill>
                  <a:srgbClr val="FFFFFF"/>
                </a:solidFill>
                <a:latin typeface="Arial"/>
                <a:cs typeface="Arial"/>
              </a:rPr>
              <a:t>Задачи:</a:t>
            </a:r>
            <a:endParaRPr lang="ru-RU" sz="2400" dirty="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60946" y="2888980"/>
            <a:ext cx="10940415" cy="3367589"/>
          </a:xfrm>
          <a:prstGeom prst="rect">
            <a:avLst/>
          </a:prstGeom>
        </p:spPr>
        <p:txBody>
          <a:bodyPr vert="horz" wrap="square" lIns="0" tIns="139700" rIns="0" bIns="0" rtlCol="0">
            <a:spAutoFit/>
          </a:bodyPr>
          <a:lstStyle/>
          <a:p>
            <a:pPr marL="571500" indent="-558800">
              <a:lnSpc>
                <a:spcPct val="100000"/>
              </a:lnSpc>
              <a:spcBef>
                <a:spcPts val="1100"/>
              </a:spcBef>
              <a:buAutoNum type="arabicPeriod"/>
              <a:tabLst>
                <a:tab pos="571500" algn="l"/>
              </a:tabLst>
            </a:pPr>
            <a:r>
              <a:rPr lang="ru-RU" sz="2400" dirty="0">
                <a:solidFill>
                  <a:srgbClr val="FFFFFF"/>
                </a:solidFill>
                <a:latin typeface="Arial"/>
                <a:cs typeface="Arial"/>
              </a:rPr>
              <a:t>Изучение теории, необходимой для реализации проекта</a:t>
            </a:r>
          </a:p>
          <a:p>
            <a:pPr marL="571500" indent="-558800">
              <a:lnSpc>
                <a:spcPct val="100000"/>
              </a:lnSpc>
              <a:spcBef>
                <a:spcPts val="1000"/>
              </a:spcBef>
              <a:buAutoNum type="arabicPeriod"/>
              <a:tabLst>
                <a:tab pos="571500" algn="l"/>
                <a:tab pos="1236980" algn="l"/>
                <a:tab pos="3008630" algn="l"/>
                <a:tab pos="4979670" algn="l"/>
                <a:tab pos="6241415" algn="l"/>
                <a:tab pos="7929880" algn="l"/>
                <a:tab pos="8886190" algn="l"/>
                <a:tab pos="10756900" algn="l"/>
              </a:tabLst>
            </a:pPr>
            <a:r>
              <a:rPr lang="ru-RU" sz="2400" spc="-50" dirty="0">
                <a:solidFill>
                  <a:srgbClr val="FFFFFF"/>
                </a:solidFill>
                <a:latin typeface="Arial"/>
                <a:cs typeface="Arial"/>
              </a:rPr>
              <a:t>Выбрать подходящие фреймворки, платформы и язык программирования.</a:t>
            </a:r>
          </a:p>
          <a:p>
            <a:pPr marL="571500" indent="-558800">
              <a:spcBef>
                <a:spcPts val="1000"/>
              </a:spcBef>
              <a:buFontTx/>
              <a:buAutoNum type="arabicPeriod"/>
              <a:tabLst>
                <a:tab pos="571500" algn="l"/>
                <a:tab pos="1236980" algn="l"/>
                <a:tab pos="3008630" algn="l"/>
                <a:tab pos="4979670" algn="l"/>
                <a:tab pos="6241415" algn="l"/>
                <a:tab pos="7929880" algn="l"/>
                <a:tab pos="8886190" algn="l"/>
                <a:tab pos="10756900" algn="l"/>
              </a:tabLst>
            </a:pPr>
            <a:r>
              <a:rPr lang="ru-RU" sz="2400" spc="-30" dirty="0">
                <a:solidFill>
                  <a:srgbClr val="FFFFFF"/>
                </a:solidFill>
                <a:latin typeface="Arial"/>
                <a:cs typeface="Arial"/>
              </a:rPr>
              <a:t>Разработать структуры сценариев и механику взаимодействия игрока с ботом.  </a:t>
            </a:r>
            <a:endParaRPr lang="ru-RU" sz="2400" dirty="0">
              <a:latin typeface="Arial"/>
              <a:cs typeface="Arial"/>
            </a:endParaRPr>
          </a:p>
          <a:p>
            <a:pPr marL="571500" indent="-558800">
              <a:lnSpc>
                <a:spcPct val="100000"/>
              </a:lnSpc>
              <a:spcBef>
                <a:spcPts val="1000"/>
              </a:spcBef>
              <a:buAutoNum type="arabicPeriod"/>
              <a:tabLst>
                <a:tab pos="571500" algn="l"/>
                <a:tab pos="1236980" algn="l"/>
                <a:tab pos="3008630" algn="l"/>
                <a:tab pos="4979670" algn="l"/>
                <a:tab pos="6241415" algn="l"/>
                <a:tab pos="7929880" algn="l"/>
                <a:tab pos="8886190" algn="l"/>
                <a:tab pos="10756900" algn="l"/>
              </a:tabLst>
            </a:pPr>
            <a:r>
              <a:rPr lang="ru-RU" sz="2400" spc="-50" dirty="0">
                <a:solidFill>
                  <a:srgbClr val="FFFFFF"/>
                </a:solidFill>
                <a:latin typeface="Arial"/>
                <a:cs typeface="Arial"/>
              </a:rPr>
              <a:t>Интегрировать модель ИИ для генерации сюжетных диалогов.</a:t>
            </a:r>
          </a:p>
          <a:p>
            <a:pPr marL="571500" indent="-558800">
              <a:lnSpc>
                <a:spcPct val="100000"/>
              </a:lnSpc>
              <a:spcBef>
                <a:spcPts val="1000"/>
              </a:spcBef>
              <a:buAutoNum type="arabicPeriod"/>
              <a:tabLst>
                <a:tab pos="571500" algn="l"/>
                <a:tab pos="1236980" algn="l"/>
                <a:tab pos="3008630" algn="l"/>
                <a:tab pos="4979670" algn="l"/>
                <a:tab pos="6241415" algn="l"/>
                <a:tab pos="7929880" algn="l"/>
                <a:tab pos="8886190" algn="l"/>
                <a:tab pos="10756900" algn="l"/>
              </a:tabLst>
            </a:pPr>
            <a:r>
              <a:rPr lang="ru-RU" sz="2400" spc="-50" dirty="0">
                <a:solidFill>
                  <a:srgbClr val="FFFFFF"/>
                </a:solidFill>
                <a:latin typeface="Arial"/>
                <a:cs typeface="Arial"/>
              </a:rPr>
              <a:t>Настроить хранение прогресса игрока.</a:t>
            </a:r>
          </a:p>
          <a:p>
            <a:pPr marL="571500" indent="-558800">
              <a:lnSpc>
                <a:spcPct val="100000"/>
              </a:lnSpc>
              <a:spcBef>
                <a:spcPts val="1000"/>
              </a:spcBef>
              <a:buAutoNum type="arabicPeriod"/>
              <a:tabLst>
                <a:tab pos="571500" algn="l"/>
                <a:tab pos="1236980" algn="l"/>
                <a:tab pos="3008630" algn="l"/>
                <a:tab pos="4979670" algn="l"/>
                <a:tab pos="6241415" algn="l"/>
                <a:tab pos="7929880" algn="l"/>
                <a:tab pos="8886190" algn="l"/>
                <a:tab pos="10756900" algn="l"/>
              </a:tabLst>
            </a:pPr>
            <a:r>
              <a:rPr lang="ru-RU" sz="2400" spc="-50" dirty="0">
                <a:solidFill>
                  <a:srgbClr val="FFFFFF"/>
                </a:solidFill>
                <a:latin typeface="Arial"/>
                <a:cs typeface="Arial"/>
              </a:rPr>
              <a:t>Реализовать и протестировать работу </a:t>
            </a:r>
            <a:r>
              <a:rPr lang="en-US" sz="2400" spc="-50" dirty="0">
                <a:solidFill>
                  <a:srgbClr val="FFFFFF"/>
                </a:solidFill>
                <a:latin typeface="Arial"/>
                <a:cs typeface="Arial"/>
              </a:rPr>
              <a:t>Telegram</a:t>
            </a:r>
            <a:r>
              <a:rPr lang="ru-RU" sz="2400" spc="-50" dirty="0">
                <a:solidFill>
                  <a:srgbClr val="FFFFFF"/>
                </a:solidFill>
                <a:latin typeface="Arial"/>
                <a:cs typeface="Arial"/>
              </a:rPr>
              <a:t>-бота</a:t>
            </a:r>
            <a:endParaRPr lang="ru-RU" sz="24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Наш</a:t>
            </a:r>
            <a:r>
              <a:rPr spc="-70" dirty="0"/>
              <a:t> </a:t>
            </a:r>
            <a:r>
              <a:rPr dirty="0"/>
              <a:t>выбор</a:t>
            </a:r>
            <a:r>
              <a:rPr spc="-65" dirty="0"/>
              <a:t> </a:t>
            </a:r>
            <a:r>
              <a:rPr spc="-10" dirty="0"/>
              <a:t>нейросети</a:t>
            </a:r>
          </a:p>
        </p:txBody>
      </p:sp>
      <p:sp>
        <p:nvSpPr>
          <p:cNvPr id="3" name="object 3"/>
          <p:cNvSpPr/>
          <p:nvPr/>
        </p:nvSpPr>
        <p:spPr>
          <a:xfrm>
            <a:off x="482599" y="489854"/>
            <a:ext cx="11147425" cy="0"/>
          </a:xfrm>
          <a:custGeom>
            <a:avLst/>
            <a:gdLst/>
            <a:ahLst/>
            <a:cxnLst/>
            <a:rect l="l" t="t" r="r" b="b"/>
            <a:pathLst>
              <a:path w="11147425">
                <a:moveTo>
                  <a:pt x="0" y="0"/>
                </a:moveTo>
                <a:lnTo>
                  <a:pt x="11147077" y="0"/>
                </a:lnTo>
              </a:path>
            </a:pathLst>
          </a:custGeom>
          <a:ln w="2857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82599" y="6368137"/>
            <a:ext cx="11147425" cy="0"/>
          </a:xfrm>
          <a:custGeom>
            <a:avLst/>
            <a:gdLst/>
            <a:ahLst/>
            <a:cxnLst/>
            <a:rect l="l" t="t" r="r" b="b"/>
            <a:pathLst>
              <a:path w="11147425">
                <a:moveTo>
                  <a:pt x="0" y="0"/>
                </a:moveTo>
                <a:lnTo>
                  <a:pt x="11147077" y="0"/>
                </a:lnTo>
              </a:path>
            </a:pathLst>
          </a:custGeom>
          <a:ln w="2857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440898" y="4811445"/>
            <a:ext cx="11292205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tabLst>
                <a:tab pos="1515110" algn="l"/>
                <a:tab pos="1928495" algn="l"/>
                <a:tab pos="4392930" algn="l"/>
                <a:tab pos="7160895" algn="l"/>
                <a:tab pos="8594090" algn="l"/>
                <a:tab pos="10096500" algn="l"/>
              </a:tabLst>
            </a:pPr>
            <a:r>
              <a:rPr lang="ru-RU" sz="2400" dirty="0">
                <a:solidFill>
                  <a:srgbClr val="FFFFFF"/>
                </a:solidFill>
                <a:latin typeface="Arial"/>
                <a:cs typeface="Arial"/>
              </a:rPr>
              <a:t>Выбор пал на нейросеть </a:t>
            </a:r>
            <a:r>
              <a:rPr lang="en-US" sz="2400" dirty="0">
                <a:solidFill>
                  <a:srgbClr val="FFFFFF"/>
                </a:solidFill>
                <a:latin typeface="Arial"/>
                <a:cs typeface="Arial"/>
              </a:rPr>
              <a:t>Mistral</a:t>
            </a:r>
            <a:r>
              <a:rPr lang="ru-RU" sz="2400" dirty="0">
                <a:solidFill>
                  <a:srgbClr val="FFFFFF"/>
                </a:solidFill>
                <a:latin typeface="Arial"/>
                <a:cs typeface="Arial"/>
              </a:rPr>
              <a:t>, потому что у нее высокая скорость генерации текста, что идеально подходит для </a:t>
            </a:r>
            <a:r>
              <a:rPr lang="en-US" sz="2400" dirty="0">
                <a:solidFill>
                  <a:srgbClr val="FFFFFF"/>
                </a:solidFill>
                <a:latin typeface="Arial"/>
                <a:cs typeface="Arial"/>
              </a:rPr>
              <a:t>Telegram</a:t>
            </a:r>
            <a:r>
              <a:rPr lang="ru-RU" sz="2400" dirty="0">
                <a:solidFill>
                  <a:srgbClr val="FFFFFF"/>
                </a:solidFill>
                <a:latin typeface="Arial"/>
                <a:cs typeface="Arial"/>
              </a:rPr>
              <a:t>-бота.</a:t>
            </a:r>
            <a:r>
              <a:rPr lang="en-US" sz="24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ru-RU" sz="2400" dirty="0">
                <a:solidFill>
                  <a:srgbClr val="FFFFFF"/>
                </a:solidFill>
                <a:latin typeface="Arial"/>
                <a:cs typeface="Arial"/>
              </a:rPr>
              <a:t> Она поддерживает работу по </a:t>
            </a:r>
            <a:r>
              <a:rPr lang="en-US" sz="2400" dirty="0">
                <a:solidFill>
                  <a:srgbClr val="FFFFFF"/>
                </a:solidFill>
                <a:latin typeface="Arial"/>
                <a:cs typeface="Arial"/>
              </a:rPr>
              <a:t>API </a:t>
            </a:r>
            <a:r>
              <a:rPr lang="ru-RU" sz="2400" dirty="0">
                <a:solidFill>
                  <a:srgbClr val="FFFFFF"/>
                </a:solidFill>
                <a:latin typeface="Arial"/>
                <a:cs typeface="Arial"/>
              </a:rPr>
              <a:t>и, кроме того, является бесплатной.</a:t>
            </a:r>
            <a:endParaRPr lang="ru-RU" sz="2400" dirty="0">
              <a:latin typeface="Arial"/>
              <a:cs typeface="Arial"/>
            </a:endParaRPr>
          </a:p>
        </p:txBody>
      </p:sp>
      <p:pic>
        <p:nvPicPr>
          <p:cNvPr id="10" name="object 10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52765" y="1480947"/>
            <a:ext cx="5820209" cy="327386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48CD642-E508-4AE0-9FC4-8F3BF2131DB5}"/>
              </a:ext>
            </a:extLst>
          </p:cNvPr>
          <p:cNvSpPr txBox="1"/>
          <p:nvPr/>
        </p:nvSpPr>
        <p:spPr>
          <a:xfrm>
            <a:off x="685800" y="1480947"/>
            <a:ext cx="4572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 последнее время появилось очень много различных нейросетей, поэтому выбор подходящей может быть нетривиальным.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82599" y="489854"/>
            <a:ext cx="11147425" cy="0"/>
          </a:xfrm>
          <a:custGeom>
            <a:avLst/>
            <a:gdLst/>
            <a:ahLst/>
            <a:cxnLst/>
            <a:rect l="l" t="t" r="r" b="b"/>
            <a:pathLst>
              <a:path w="11147425">
                <a:moveTo>
                  <a:pt x="0" y="0"/>
                </a:moveTo>
                <a:lnTo>
                  <a:pt x="11147052" y="0"/>
                </a:lnTo>
              </a:path>
            </a:pathLst>
          </a:custGeom>
          <a:ln w="28574">
            <a:solidFill>
              <a:srgbClr val="1C1F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82599" y="6368137"/>
            <a:ext cx="11147425" cy="0"/>
          </a:xfrm>
          <a:custGeom>
            <a:avLst/>
            <a:gdLst/>
            <a:ahLst/>
            <a:cxnLst/>
            <a:rect l="l" t="t" r="r" b="b"/>
            <a:pathLst>
              <a:path w="11147425">
                <a:moveTo>
                  <a:pt x="0" y="0"/>
                </a:moveTo>
                <a:lnTo>
                  <a:pt x="11147052" y="0"/>
                </a:lnTo>
              </a:path>
            </a:pathLst>
          </a:custGeom>
          <a:ln w="28574">
            <a:solidFill>
              <a:srgbClr val="1C1F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82248" y="636067"/>
            <a:ext cx="1059751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Как</a:t>
            </a:r>
            <a:r>
              <a:rPr spc="-155" dirty="0"/>
              <a:t> </a:t>
            </a:r>
            <a:r>
              <a:rPr dirty="0"/>
              <a:t>работает</a:t>
            </a:r>
            <a:r>
              <a:rPr spc="-150" dirty="0"/>
              <a:t> </a:t>
            </a:r>
            <a:r>
              <a:rPr dirty="0"/>
              <a:t>наш</a:t>
            </a:r>
            <a:r>
              <a:rPr spc="-155" dirty="0"/>
              <a:t> </a:t>
            </a:r>
            <a:r>
              <a:rPr dirty="0"/>
              <a:t>метод</a:t>
            </a:r>
            <a:r>
              <a:rPr spc="-150" dirty="0"/>
              <a:t> </a:t>
            </a:r>
            <a:r>
              <a:rPr dirty="0"/>
              <a:t>создания</a:t>
            </a:r>
            <a:r>
              <a:rPr spc="-150" dirty="0"/>
              <a:t> </a:t>
            </a:r>
            <a:r>
              <a:rPr spc="-10" dirty="0"/>
              <a:t>сюжета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383349" y="1422168"/>
            <a:ext cx="4802505" cy="5159105"/>
          </a:xfrm>
          <a:prstGeom prst="rect">
            <a:avLst/>
          </a:prstGeom>
        </p:spPr>
        <p:txBody>
          <a:bodyPr vert="horz" wrap="square" lIns="0" tIns="54610" rIns="0" bIns="0" rtlCol="0">
            <a:spAutoFit/>
          </a:bodyPr>
          <a:lstStyle/>
          <a:p>
            <a:pPr marL="12700" marR="5080">
              <a:lnSpc>
                <a:spcPts val="2610"/>
              </a:lnSpc>
              <a:spcBef>
                <a:spcPts val="430"/>
              </a:spcBef>
              <a:tabLst>
                <a:tab pos="3743325" algn="l"/>
              </a:tabLst>
            </a:pPr>
            <a:r>
              <a:rPr lang="ru-RU" sz="2400" dirty="0">
                <a:solidFill>
                  <a:srgbClr val="FFFFFF"/>
                </a:solidFill>
                <a:latin typeface="Arial"/>
                <a:cs typeface="Arial"/>
              </a:rPr>
              <a:t>Нейросеть анализирует выбор пользователя и на их основе генерирует продолжение истории.</a:t>
            </a:r>
          </a:p>
          <a:p>
            <a:pPr marL="12700" marR="5080">
              <a:lnSpc>
                <a:spcPts val="2610"/>
              </a:lnSpc>
              <a:spcBef>
                <a:spcPts val="430"/>
              </a:spcBef>
              <a:tabLst>
                <a:tab pos="3743325" algn="l"/>
              </a:tabLst>
            </a:pPr>
            <a:r>
              <a:rPr lang="ru-RU" sz="2400" dirty="0">
                <a:solidFill>
                  <a:srgbClr val="FFFFFF"/>
                </a:solidFill>
                <a:latin typeface="Arial"/>
                <a:cs typeface="Arial"/>
              </a:rPr>
              <a:t>Бот учитывает прошлые ответы и предлагает новые варианты развития событий. </a:t>
            </a:r>
          </a:p>
          <a:p>
            <a:pPr marL="12700" marR="5080">
              <a:lnSpc>
                <a:spcPts val="2610"/>
              </a:lnSpc>
              <a:spcBef>
                <a:spcPts val="430"/>
              </a:spcBef>
              <a:tabLst>
                <a:tab pos="3743325" algn="l"/>
              </a:tabLst>
            </a:pPr>
            <a:r>
              <a:rPr lang="ru-RU" sz="2400" spc="-10" dirty="0">
                <a:solidFill>
                  <a:srgbClr val="FFFFFF"/>
                </a:solidFill>
                <a:latin typeface="Arial"/>
                <a:cs typeface="Arial"/>
              </a:rPr>
              <a:t>Основой для генерации сюжета служит подготовленный мир игры и сценарий заготовки(</a:t>
            </a:r>
            <a:r>
              <a:rPr lang="ru-RU" sz="2400" spc="-10" dirty="0" err="1">
                <a:solidFill>
                  <a:srgbClr val="FFFFFF"/>
                </a:solidFill>
                <a:latin typeface="Arial"/>
                <a:cs typeface="Arial"/>
              </a:rPr>
              <a:t>промт</a:t>
            </a:r>
            <a:r>
              <a:rPr lang="ru-RU" sz="2400" spc="-10" dirty="0">
                <a:solidFill>
                  <a:srgbClr val="FFFFFF"/>
                </a:solidFill>
                <a:latin typeface="Arial"/>
                <a:cs typeface="Arial"/>
              </a:rPr>
              <a:t>), загруженный в память подели. Каждое действие пользователя обрабатывается, сохраняется в базе, и влияет на дальнейшее развитие событий.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73846724-F75B-CF39-A3AA-EFD589EF8A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6311" y="1417279"/>
            <a:ext cx="4941160" cy="39624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1724" y="547283"/>
            <a:ext cx="3352800" cy="2280920"/>
          </a:xfrm>
          <a:prstGeom prst="rect">
            <a:avLst/>
          </a:prstGeom>
        </p:spPr>
        <p:txBody>
          <a:bodyPr vert="horz" wrap="square" lIns="0" tIns="81280" rIns="0" bIns="0" rtlCol="0">
            <a:spAutoFit/>
          </a:bodyPr>
          <a:lstStyle/>
          <a:p>
            <a:pPr marL="12700" marR="5080" algn="ctr">
              <a:lnSpc>
                <a:spcPts val="4320"/>
              </a:lnSpc>
              <a:spcBef>
                <a:spcPts val="640"/>
              </a:spcBef>
            </a:pPr>
            <a:r>
              <a:rPr dirty="0"/>
              <a:t>Как</a:t>
            </a:r>
            <a:r>
              <a:rPr spc="30" dirty="0"/>
              <a:t> </a:t>
            </a:r>
            <a:r>
              <a:rPr spc="-10" dirty="0"/>
              <a:t>работает </a:t>
            </a:r>
            <a:r>
              <a:rPr dirty="0"/>
              <a:t>наш</a:t>
            </a:r>
            <a:r>
              <a:rPr spc="-114" dirty="0"/>
              <a:t> </a:t>
            </a:r>
            <a:r>
              <a:rPr spc="-20" dirty="0"/>
              <a:t>метод </a:t>
            </a:r>
            <a:r>
              <a:rPr spc="-10" dirty="0"/>
              <a:t>загрузки </a:t>
            </a:r>
            <a:r>
              <a:rPr dirty="0"/>
              <a:t>текста</a:t>
            </a:r>
            <a:r>
              <a:rPr spc="-120" dirty="0"/>
              <a:t> </a:t>
            </a:r>
            <a:r>
              <a:rPr dirty="0"/>
              <a:t>в</a:t>
            </a:r>
            <a:r>
              <a:rPr spc="-125" dirty="0"/>
              <a:t> </a:t>
            </a:r>
            <a:r>
              <a:rPr spc="-20" dirty="0"/>
              <a:t>бота</a:t>
            </a:r>
          </a:p>
        </p:txBody>
      </p:sp>
      <p:sp>
        <p:nvSpPr>
          <p:cNvPr id="3" name="object 3"/>
          <p:cNvSpPr/>
          <p:nvPr/>
        </p:nvSpPr>
        <p:spPr>
          <a:xfrm>
            <a:off x="482599" y="489854"/>
            <a:ext cx="11147425" cy="0"/>
          </a:xfrm>
          <a:custGeom>
            <a:avLst/>
            <a:gdLst/>
            <a:ahLst/>
            <a:cxnLst/>
            <a:rect l="l" t="t" r="r" b="b"/>
            <a:pathLst>
              <a:path w="11147425">
                <a:moveTo>
                  <a:pt x="0" y="0"/>
                </a:moveTo>
                <a:lnTo>
                  <a:pt x="11147052" y="0"/>
                </a:lnTo>
              </a:path>
            </a:pathLst>
          </a:custGeom>
          <a:ln w="2857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419600" y="766998"/>
            <a:ext cx="7112241" cy="2055050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12700" marR="5080" algn="just">
              <a:lnSpc>
                <a:spcPts val="2590"/>
              </a:lnSpc>
              <a:spcBef>
                <a:spcPts val="425"/>
              </a:spcBef>
            </a:pPr>
            <a:r>
              <a:rPr lang="ru-RU" sz="2400" dirty="0">
                <a:solidFill>
                  <a:srgbClr val="FFFFFF"/>
                </a:solidFill>
                <a:latin typeface="Arial"/>
                <a:cs typeface="Arial"/>
              </a:rPr>
              <a:t>Мы загружаем сюжет игры из </a:t>
            </a:r>
            <a:r>
              <a:rPr lang="en-US" sz="2400" dirty="0">
                <a:solidFill>
                  <a:srgbClr val="FFFFFF"/>
                </a:solidFill>
                <a:latin typeface="Arial"/>
                <a:cs typeface="Arial"/>
              </a:rPr>
              <a:t>.docx </a:t>
            </a:r>
            <a:r>
              <a:rPr lang="ru-RU" sz="2400" dirty="0">
                <a:solidFill>
                  <a:srgbClr val="FFFFFF"/>
                </a:solidFill>
                <a:latin typeface="Arial"/>
                <a:cs typeface="Arial"/>
              </a:rPr>
              <a:t>файла с помощью парсера, который разбивает текст на фрагменты. Затем эти фрагменты индексируются и сохраняются. При генерации ответа бот использует только те куски текста, которые подходят к текущей ситуации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82599" y="2940694"/>
            <a:ext cx="11147425" cy="0"/>
          </a:xfrm>
          <a:custGeom>
            <a:avLst/>
            <a:gdLst/>
            <a:ahLst/>
            <a:cxnLst/>
            <a:rect l="l" t="t" r="r" b="b"/>
            <a:pathLst>
              <a:path w="11147425">
                <a:moveTo>
                  <a:pt x="0" y="0"/>
                </a:moveTo>
                <a:lnTo>
                  <a:pt x="11147052" y="0"/>
                </a:lnTo>
              </a:path>
            </a:pathLst>
          </a:custGeom>
          <a:ln w="2857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82599" y="6368137"/>
            <a:ext cx="11147425" cy="0"/>
          </a:xfrm>
          <a:custGeom>
            <a:avLst/>
            <a:gdLst/>
            <a:ahLst/>
            <a:cxnLst/>
            <a:rect l="l" t="t" r="r" b="b"/>
            <a:pathLst>
              <a:path w="11147425">
                <a:moveTo>
                  <a:pt x="0" y="0"/>
                </a:moveTo>
                <a:lnTo>
                  <a:pt x="11147052" y="0"/>
                </a:lnTo>
              </a:path>
            </a:pathLst>
          </a:custGeom>
          <a:ln w="2857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65E269C-9855-16D3-9722-C9BC6566A12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2700" y="3045684"/>
            <a:ext cx="7086600" cy="327461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6F52D4-8069-0CF9-A978-A7A8D49CB3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D8AF8925-8C3B-4F0E-8172-F4866E11CABB}"/>
              </a:ext>
            </a:extLst>
          </p:cNvPr>
          <p:cNvSpPr/>
          <p:nvPr/>
        </p:nvSpPr>
        <p:spPr>
          <a:xfrm>
            <a:off x="482599" y="489854"/>
            <a:ext cx="11147425" cy="0"/>
          </a:xfrm>
          <a:custGeom>
            <a:avLst/>
            <a:gdLst/>
            <a:ahLst/>
            <a:cxnLst/>
            <a:rect l="l" t="t" r="r" b="b"/>
            <a:pathLst>
              <a:path w="11147425">
                <a:moveTo>
                  <a:pt x="0" y="0"/>
                </a:moveTo>
                <a:lnTo>
                  <a:pt x="11147052" y="0"/>
                </a:lnTo>
              </a:path>
            </a:pathLst>
          </a:custGeom>
          <a:ln w="28574">
            <a:solidFill>
              <a:srgbClr val="1C1F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49E92627-42B6-527A-C40A-92AB88135C52}"/>
              </a:ext>
            </a:extLst>
          </p:cNvPr>
          <p:cNvSpPr/>
          <p:nvPr/>
        </p:nvSpPr>
        <p:spPr>
          <a:xfrm>
            <a:off x="482599" y="6368137"/>
            <a:ext cx="11147425" cy="0"/>
          </a:xfrm>
          <a:custGeom>
            <a:avLst/>
            <a:gdLst/>
            <a:ahLst/>
            <a:cxnLst/>
            <a:rect l="l" t="t" r="r" b="b"/>
            <a:pathLst>
              <a:path w="11147425">
                <a:moveTo>
                  <a:pt x="0" y="0"/>
                </a:moveTo>
                <a:lnTo>
                  <a:pt x="11147052" y="0"/>
                </a:lnTo>
              </a:path>
            </a:pathLst>
          </a:custGeom>
          <a:ln w="28574">
            <a:solidFill>
              <a:srgbClr val="1C1F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1473960C-9BE7-527A-578C-274034C83F7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82248" y="636067"/>
            <a:ext cx="1059751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pc="-10" dirty="0"/>
              <a:t>Telegram</a:t>
            </a:r>
            <a:r>
              <a:rPr lang="ru-RU" spc="-10" dirty="0"/>
              <a:t>-бот функционал</a:t>
            </a:r>
            <a:endParaRPr spc="-10" dirty="0"/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D2E5811B-5B6A-A247-D71C-A0F5AEB244C8}"/>
              </a:ext>
            </a:extLst>
          </p:cNvPr>
          <p:cNvSpPr txBox="1"/>
          <p:nvPr/>
        </p:nvSpPr>
        <p:spPr>
          <a:xfrm>
            <a:off x="383349" y="1422168"/>
            <a:ext cx="4112451" cy="5030864"/>
          </a:xfrm>
          <a:prstGeom prst="rect">
            <a:avLst/>
          </a:prstGeom>
        </p:spPr>
        <p:txBody>
          <a:bodyPr vert="horz" wrap="square" lIns="0" tIns="54610" rIns="0" bIns="0" rtlCol="0">
            <a:spAutoFit/>
          </a:bodyPr>
          <a:lstStyle/>
          <a:p>
            <a:pPr marL="355600" marR="5080" indent="-342900">
              <a:lnSpc>
                <a:spcPts val="2610"/>
              </a:lnSpc>
              <a:spcBef>
                <a:spcPts val="430"/>
              </a:spcBef>
              <a:buFont typeface="Arial" panose="020B0604020202020204" pitchFamily="34" charset="0"/>
              <a:buChar char="•"/>
              <a:tabLst>
                <a:tab pos="3743325" algn="l"/>
              </a:tabLst>
            </a:pPr>
            <a:r>
              <a:rPr lang="ru-RU" sz="2400" dirty="0">
                <a:solidFill>
                  <a:schemeClr val="bg1"/>
                </a:solidFill>
              </a:rPr>
              <a:t>Краткое описание бота ещё до </a:t>
            </a:r>
            <a:r>
              <a:rPr lang="en-US" sz="2400" dirty="0">
                <a:solidFill>
                  <a:schemeClr val="bg1"/>
                </a:solidFill>
              </a:rPr>
              <a:t>\start</a:t>
            </a:r>
          </a:p>
          <a:p>
            <a:pPr marL="355600" marR="5080" indent="-342900">
              <a:lnSpc>
                <a:spcPts val="2610"/>
              </a:lnSpc>
              <a:spcBef>
                <a:spcPts val="430"/>
              </a:spcBef>
              <a:buFont typeface="Arial" panose="020B0604020202020204" pitchFamily="34" charset="0"/>
              <a:buChar char="•"/>
              <a:tabLst>
                <a:tab pos="3743325" algn="l"/>
              </a:tabLst>
            </a:pPr>
            <a:r>
              <a:rPr lang="ru-RU" sz="2400" dirty="0">
                <a:solidFill>
                  <a:schemeClr val="bg1"/>
                </a:solidFill>
              </a:rPr>
              <a:t>Интерактивное стартовое меню</a:t>
            </a:r>
          </a:p>
          <a:p>
            <a:pPr marL="355600" marR="5080" indent="-342900">
              <a:lnSpc>
                <a:spcPts val="2610"/>
              </a:lnSpc>
              <a:spcBef>
                <a:spcPts val="430"/>
              </a:spcBef>
              <a:buFont typeface="Arial" panose="020B0604020202020204" pitchFamily="34" charset="0"/>
              <a:buChar char="•"/>
              <a:tabLst>
                <a:tab pos="3743325" algn="l"/>
              </a:tabLst>
            </a:pPr>
            <a:r>
              <a:rPr lang="ru-RU" sz="2400" dirty="0">
                <a:solidFill>
                  <a:schemeClr val="bg1"/>
                </a:solidFill>
              </a:rPr>
              <a:t>Вывод вариантов действий или возможность ввести свой</a:t>
            </a:r>
            <a:endParaRPr lang="ru-RU" sz="2400" i="1" spc="-10" dirty="0">
              <a:solidFill>
                <a:schemeClr val="bg1"/>
              </a:solidFill>
              <a:latin typeface="Arial"/>
              <a:cs typeface="Arial"/>
            </a:endParaRPr>
          </a:p>
          <a:p>
            <a:pPr marL="355600" marR="5080" indent="-342900">
              <a:lnSpc>
                <a:spcPts val="2610"/>
              </a:lnSpc>
              <a:spcBef>
                <a:spcPts val="430"/>
              </a:spcBef>
              <a:buFont typeface="Arial" panose="020B0604020202020204" pitchFamily="34" charset="0"/>
              <a:buChar char="•"/>
              <a:tabLst>
                <a:tab pos="3743325" algn="l"/>
              </a:tabLst>
            </a:pPr>
            <a:r>
              <a:rPr lang="ru-RU" sz="2400" i="1" spc="-10" dirty="0">
                <a:solidFill>
                  <a:schemeClr val="bg1"/>
                </a:solidFill>
                <a:latin typeface="Arial"/>
                <a:cs typeface="Arial"/>
              </a:rPr>
              <a:t>Наличие </a:t>
            </a:r>
            <a:r>
              <a:rPr lang="en-US" sz="2400" i="1" spc="-10" dirty="0">
                <a:solidFill>
                  <a:schemeClr val="bg1"/>
                </a:solidFill>
                <a:latin typeface="Arial"/>
                <a:cs typeface="Arial"/>
              </a:rPr>
              <a:t>inline</a:t>
            </a:r>
            <a:r>
              <a:rPr lang="ru-RU" sz="2400" i="1" spc="-10" dirty="0">
                <a:solidFill>
                  <a:schemeClr val="bg1"/>
                </a:solidFill>
                <a:latin typeface="Arial"/>
                <a:cs typeface="Arial"/>
              </a:rPr>
              <a:t> и</a:t>
            </a:r>
            <a:r>
              <a:rPr lang="en-US" sz="2400" i="1" spc="-10" dirty="0">
                <a:solidFill>
                  <a:schemeClr val="bg1"/>
                </a:solidFill>
                <a:latin typeface="Arial"/>
                <a:cs typeface="Arial"/>
              </a:rPr>
              <a:t> reply </a:t>
            </a:r>
            <a:r>
              <a:rPr lang="ru-RU" sz="2400" i="1" spc="-10" dirty="0">
                <a:solidFill>
                  <a:schemeClr val="bg1"/>
                </a:solidFill>
                <a:latin typeface="Arial"/>
                <a:cs typeface="Arial"/>
              </a:rPr>
              <a:t>кнопок для удобного выбора действий.</a:t>
            </a:r>
          </a:p>
          <a:p>
            <a:pPr marL="355600" marR="5080" indent="-342900">
              <a:lnSpc>
                <a:spcPts val="2610"/>
              </a:lnSpc>
              <a:spcBef>
                <a:spcPts val="430"/>
              </a:spcBef>
              <a:buFont typeface="Arial" panose="020B0604020202020204" pitchFamily="34" charset="0"/>
              <a:buChar char="•"/>
              <a:tabLst>
                <a:tab pos="3743325" algn="l"/>
              </a:tabLst>
            </a:pPr>
            <a:r>
              <a:rPr lang="ru-RU" sz="2400" i="1" spc="-10" dirty="0">
                <a:solidFill>
                  <a:schemeClr val="bg1"/>
                </a:solidFill>
                <a:latin typeface="Arial"/>
                <a:cs typeface="Arial"/>
              </a:rPr>
              <a:t>Счетчик прогресса ?</a:t>
            </a:r>
            <a:r>
              <a:rPr lang="en-US" sz="2400" i="1" spc="-10" dirty="0">
                <a:solidFill>
                  <a:schemeClr val="bg1"/>
                </a:solidFill>
                <a:latin typeface="Arial"/>
                <a:cs typeface="Arial"/>
              </a:rPr>
              <a:t>/</a:t>
            </a:r>
            <a:r>
              <a:rPr lang="ru-RU" sz="2400" i="1" spc="-10" dirty="0">
                <a:solidFill>
                  <a:schemeClr val="bg1"/>
                </a:solidFill>
                <a:latin typeface="Arial"/>
                <a:cs typeface="Arial"/>
              </a:rPr>
              <a:t>15.</a:t>
            </a:r>
          </a:p>
          <a:p>
            <a:pPr marL="12700" marR="5080">
              <a:lnSpc>
                <a:spcPts val="2610"/>
              </a:lnSpc>
              <a:spcBef>
                <a:spcPts val="430"/>
              </a:spcBef>
              <a:tabLst>
                <a:tab pos="3743325" algn="l"/>
              </a:tabLst>
            </a:pPr>
            <a:r>
              <a:rPr lang="ru-RU" sz="2400" i="1" spc="-10" dirty="0">
                <a:solidFill>
                  <a:schemeClr val="bg1"/>
                </a:solidFill>
                <a:latin typeface="Arial"/>
                <a:cs typeface="Arial"/>
              </a:rPr>
              <a:t>    (При значении 15 квест     </a:t>
            </a:r>
          </a:p>
          <a:p>
            <a:pPr marL="12700" marR="5080">
              <a:lnSpc>
                <a:spcPts val="2610"/>
              </a:lnSpc>
              <a:spcBef>
                <a:spcPts val="430"/>
              </a:spcBef>
              <a:tabLst>
                <a:tab pos="3743325" algn="l"/>
              </a:tabLst>
            </a:pPr>
            <a:r>
              <a:rPr lang="ru-RU" sz="2400" i="1" spc="-10" dirty="0">
                <a:solidFill>
                  <a:schemeClr val="bg1"/>
                </a:solidFill>
                <a:latin typeface="Arial"/>
                <a:cs typeface="Arial"/>
              </a:rPr>
              <a:t>    квест считается       пройденным)</a:t>
            </a:r>
            <a:endParaRPr lang="ru-RU" sz="2400" spc="-1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C9F41ED-5768-C7DA-CA60-B0D6D8B84DE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2170" y="1299881"/>
            <a:ext cx="1967667" cy="4258233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B3A94B3-C3DF-2563-3DE5-DB772FDF20F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1812" y="1328699"/>
            <a:ext cx="1941036" cy="4200601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F98D9CA0-0CBF-143E-D337-F71741AAA8A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6991" y="1299882"/>
            <a:ext cx="1967667" cy="4258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1538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54409" y="1054674"/>
            <a:ext cx="5314315" cy="1732280"/>
          </a:xfrm>
          <a:prstGeom prst="rect">
            <a:avLst/>
          </a:prstGeom>
        </p:spPr>
        <p:txBody>
          <a:bodyPr vert="horz" wrap="square" lIns="0" tIns="81280" rIns="0" bIns="0" rtlCol="0">
            <a:spAutoFit/>
          </a:bodyPr>
          <a:lstStyle/>
          <a:p>
            <a:pPr marL="12700" marR="5080" algn="ctr">
              <a:lnSpc>
                <a:spcPts val="4320"/>
              </a:lnSpc>
              <a:spcBef>
                <a:spcPts val="640"/>
              </a:spcBef>
            </a:pPr>
            <a:r>
              <a:rPr spc="-10" dirty="0"/>
              <a:t>Исходные</a:t>
            </a:r>
            <a:r>
              <a:rPr spc="-180" dirty="0"/>
              <a:t> </a:t>
            </a:r>
            <a:r>
              <a:rPr dirty="0"/>
              <a:t>коды</a:t>
            </a:r>
            <a:r>
              <a:rPr spc="-175" dirty="0"/>
              <a:t> </a:t>
            </a:r>
            <a:r>
              <a:rPr spc="-25" dirty="0"/>
              <a:t>всех </a:t>
            </a:r>
            <a:r>
              <a:rPr dirty="0"/>
              <a:t>программ</a:t>
            </a:r>
            <a:r>
              <a:rPr spc="-55" dirty="0"/>
              <a:t> </a:t>
            </a:r>
            <a:r>
              <a:rPr spc="-50" dirty="0"/>
              <a:t>и </a:t>
            </a:r>
            <a:r>
              <a:rPr spc="-10" dirty="0"/>
              <a:t>библиотек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82599" y="475566"/>
            <a:ext cx="11147425" cy="5907405"/>
            <a:chOff x="482599" y="475566"/>
            <a:chExt cx="11147425" cy="590740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280337" y="489854"/>
              <a:ext cx="5349214" cy="293913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82599" y="489854"/>
              <a:ext cx="11147425" cy="0"/>
            </a:xfrm>
            <a:custGeom>
              <a:avLst/>
              <a:gdLst/>
              <a:ahLst/>
              <a:cxnLst/>
              <a:rect l="l" t="t" r="r" b="b"/>
              <a:pathLst>
                <a:path w="11147425">
                  <a:moveTo>
                    <a:pt x="0" y="0"/>
                  </a:moveTo>
                  <a:lnTo>
                    <a:pt x="11147052" y="0"/>
                  </a:lnTo>
                </a:path>
              </a:pathLst>
            </a:custGeom>
            <a:ln w="2857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80337" y="3428993"/>
              <a:ext cx="5349214" cy="2939144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482599" y="3428993"/>
              <a:ext cx="11147425" cy="2939415"/>
            </a:xfrm>
            <a:custGeom>
              <a:avLst/>
              <a:gdLst/>
              <a:ahLst/>
              <a:cxnLst/>
              <a:rect l="l" t="t" r="r" b="b"/>
              <a:pathLst>
                <a:path w="11147425" h="2939415">
                  <a:moveTo>
                    <a:pt x="0" y="0"/>
                  </a:moveTo>
                  <a:lnTo>
                    <a:pt x="11147052" y="0"/>
                  </a:lnTo>
                </a:path>
                <a:path w="11147425" h="2939415">
                  <a:moveTo>
                    <a:pt x="0" y="2939144"/>
                  </a:moveTo>
                  <a:lnTo>
                    <a:pt x="11147052" y="2939144"/>
                  </a:lnTo>
                </a:path>
              </a:pathLst>
            </a:custGeom>
            <a:ln w="2857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609338" y="3594268"/>
            <a:ext cx="5359386" cy="2448106"/>
          </a:xfrm>
          <a:prstGeom prst="rect">
            <a:avLst/>
          </a:prstGeom>
        </p:spPr>
        <p:txBody>
          <a:bodyPr vert="horz" wrap="square" lIns="0" tIns="107950" rIns="0" bIns="0" rtlCol="0">
            <a:spAutoFit/>
          </a:bodyPr>
          <a:lstStyle/>
          <a:p>
            <a:pPr marL="301625" indent="-288925">
              <a:lnSpc>
                <a:spcPct val="100000"/>
              </a:lnSpc>
              <a:spcBef>
                <a:spcPts val="850"/>
              </a:spcBef>
              <a:buChar char="•"/>
              <a:tabLst>
                <a:tab pos="301625" algn="l"/>
              </a:tabLst>
            </a:pPr>
            <a:r>
              <a:rPr sz="2200" dirty="0">
                <a:solidFill>
                  <a:srgbClr val="FFFFFF"/>
                </a:solidFill>
                <a:latin typeface="Arial"/>
                <a:cs typeface="Arial"/>
              </a:rPr>
              <a:t>Python</a:t>
            </a:r>
            <a:r>
              <a:rPr sz="22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Arial"/>
                <a:cs typeface="Arial"/>
              </a:rPr>
              <a:t>3.13</a:t>
            </a:r>
            <a:endParaRPr sz="2200" dirty="0">
              <a:latin typeface="Arial"/>
              <a:cs typeface="Arial"/>
            </a:endParaRPr>
          </a:p>
          <a:p>
            <a:pPr marL="301625" indent="-288925">
              <a:lnSpc>
                <a:spcPct val="100000"/>
              </a:lnSpc>
              <a:spcBef>
                <a:spcPts val="760"/>
              </a:spcBef>
              <a:buChar char="•"/>
              <a:tabLst>
                <a:tab pos="301625" algn="l"/>
              </a:tabLst>
            </a:pPr>
            <a:r>
              <a:rPr lang="en-US" sz="2200" spc="-25" dirty="0" err="1">
                <a:solidFill>
                  <a:srgbClr val="FFFFFF"/>
                </a:solidFill>
                <a:latin typeface="Arial"/>
                <a:cs typeface="Arial"/>
              </a:rPr>
              <a:t>aiogram</a:t>
            </a:r>
            <a:r>
              <a:rPr sz="22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ru-RU" sz="2200" spc="-60" dirty="0">
                <a:solidFill>
                  <a:srgbClr val="FFFFFF"/>
                </a:solidFill>
                <a:latin typeface="Arial"/>
                <a:cs typeface="Arial"/>
              </a:rPr>
              <a:t>(создание </a:t>
            </a:r>
            <a:r>
              <a:rPr lang="en-US" sz="2200" spc="-60" dirty="0">
                <a:solidFill>
                  <a:srgbClr val="FFFFFF"/>
                </a:solidFill>
                <a:latin typeface="Arial"/>
                <a:cs typeface="Arial"/>
              </a:rPr>
              <a:t>Telegram-</a:t>
            </a:r>
            <a:r>
              <a:rPr lang="ru-RU" sz="2200" spc="-60" dirty="0">
                <a:solidFill>
                  <a:srgbClr val="FFFFFF"/>
                </a:solidFill>
                <a:latin typeface="Arial"/>
                <a:cs typeface="Arial"/>
              </a:rPr>
              <a:t>бота)</a:t>
            </a:r>
            <a:endParaRPr sz="2200" dirty="0">
              <a:latin typeface="Arial"/>
              <a:cs typeface="Arial"/>
            </a:endParaRPr>
          </a:p>
          <a:p>
            <a:pPr marL="301625" indent="-288925">
              <a:lnSpc>
                <a:spcPct val="100000"/>
              </a:lnSpc>
              <a:spcBef>
                <a:spcPts val="755"/>
              </a:spcBef>
              <a:buChar char="•"/>
              <a:tabLst>
                <a:tab pos="301625" algn="l"/>
              </a:tabLst>
            </a:pPr>
            <a:r>
              <a:rPr lang="en-US" sz="2200" dirty="0">
                <a:solidFill>
                  <a:srgbClr val="FFFFFF"/>
                </a:solidFill>
                <a:latin typeface="Arial"/>
                <a:cs typeface="Arial"/>
              </a:rPr>
              <a:t>SQLite</a:t>
            </a:r>
            <a:r>
              <a:rPr lang="ru-RU" sz="2200" dirty="0">
                <a:solidFill>
                  <a:srgbClr val="FFFFFF"/>
                </a:solidFill>
                <a:latin typeface="Arial"/>
                <a:cs typeface="Arial"/>
              </a:rPr>
              <a:t>, </a:t>
            </a:r>
            <a:r>
              <a:rPr lang="en-US" sz="2200" dirty="0" err="1">
                <a:solidFill>
                  <a:srgbClr val="FFFFFF"/>
                </a:solidFill>
                <a:latin typeface="Arial"/>
                <a:cs typeface="Arial"/>
              </a:rPr>
              <a:t>LangChain</a:t>
            </a:r>
            <a:r>
              <a:rPr lang="ru-RU" sz="2200" dirty="0">
                <a:solidFill>
                  <a:srgbClr val="FFFFFF"/>
                </a:solidFill>
                <a:latin typeface="Arial"/>
                <a:cs typeface="Arial"/>
              </a:rPr>
              <a:t>,</a:t>
            </a:r>
            <a:r>
              <a:rPr lang="en-US" sz="2200" dirty="0">
                <a:solidFill>
                  <a:srgbClr val="FFFFFF"/>
                </a:solidFill>
                <a:latin typeface="Arial"/>
                <a:cs typeface="Arial"/>
              </a:rPr>
              <a:t> Chroma(</a:t>
            </a:r>
            <a:r>
              <a:rPr lang="ru-RU" sz="2200" dirty="0">
                <a:solidFill>
                  <a:srgbClr val="FFFFFF"/>
                </a:solidFill>
                <a:latin typeface="Arial"/>
                <a:cs typeface="Arial"/>
              </a:rPr>
              <a:t>работа с данными и их хранение)</a:t>
            </a:r>
            <a:endParaRPr sz="2200" dirty="0">
              <a:latin typeface="Arial"/>
              <a:cs typeface="Arial"/>
            </a:endParaRPr>
          </a:p>
          <a:p>
            <a:pPr marL="301625" indent="-264795">
              <a:lnSpc>
                <a:spcPct val="100000"/>
              </a:lnSpc>
              <a:spcBef>
                <a:spcPts val="760"/>
              </a:spcBef>
              <a:buSzPct val="75000"/>
              <a:buChar char="•"/>
              <a:tabLst>
                <a:tab pos="301625" algn="l"/>
              </a:tabLst>
            </a:pPr>
            <a:r>
              <a:rPr lang="en-US" sz="2200" dirty="0" err="1">
                <a:solidFill>
                  <a:srgbClr val="FFFFFF"/>
                </a:solidFill>
                <a:latin typeface="Arial"/>
                <a:cs typeface="Arial"/>
              </a:rPr>
              <a:t>Asyncio</a:t>
            </a:r>
            <a:r>
              <a:rPr lang="en-US" sz="2200" dirty="0">
                <a:solidFill>
                  <a:srgbClr val="FFFFFF"/>
                </a:solidFill>
                <a:latin typeface="Arial"/>
                <a:cs typeface="Arial"/>
              </a:rPr>
              <a:t> / </a:t>
            </a:r>
            <a:r>
              <a:rPr sz="2200" dirty="0">
                <a:solidFill>
                  <a:srgbClr val="FFFFFF"/>
                </a:solidFill>
                <a:latin typeface="Arial"/>
                <a:cs typeface="Arial"/>
              </a:rPr>
              <a:t>Time(</a:t>
            </a:r>
            <a:r>
              <a:rPr lang="ru-RU" sz="2200" dirty="0">
                <a:solidFill>
                  <a:srgbClr val="FFFFFF"/>
                </a:solidFill>
                <a:latin typeface="Arial"/>
                <a:cs typeface="Arial"/>
              </a:rPr>
              <a:t>управления задержками и асинхронная работа</a:t>
            </a:r>
            <a:r>
              <a:rPr sz="2200" spc="-10" dirty="0">
                <a:solidFill>
                  <a:srgbClr val="FFFFFF"/>
                </a:solidFill>
                <a:latin typeface="Arial"/>
                <a:cs typeface="Arial"/>
              </a:rPr>
              <a:t>)</a:t>
            </a:r>
            <a:endParaRPr sz="22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90381" y="118930"/>
            <a:ext cx="707707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Пример</a:t>
            </a:r>
            <a:r>
              <a:rPr spc="-65" dirty="0"/>
              <a:t> </a:t>
            </a:r>
            <a:r>
              <a:rPr dirty="0"/>
              <a:t>работы</a:t>
            </a:r>
            <a:r>
              <a:rPr spc="-60" dirty="0"/>
              <a:t> </a:t>
            </a:r>
            <a:r>
              <a:rPr dirty="0"/>
              <a:t>и</a:t>
            </a:r>
            <a:r>
              <a:rPr spc="-65" dirty="0"/>
              <a:t> </a:t>
            </a:r>
            <a:r>
              <a:rPr spc="-55" dirty="0"/>
              <a:t>результат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82599" y="800875"/>
            <a:ext cx="11147425" cy="5071110"/>
            <a:chOff x="482599" y="800875"/>
            <a:chExt cx="11147425" cy="5071110"/>
          </a:xfrm>
        </p:grpSpPr>
        <p:sp>
          <p:nvSpPr>
            <p:cNvPr id="4" name="object 4"/>
            <p:cNvSpPr/>
            <p:nvPr/>
          </p:nvSpPr>
          <p:spPr>
            <a:xfrm>
              <a:off x="482599" y="800875"/>
              <a:ext cx="11147425" cy="5071110"/>
            </a:xfrm>
            <a:custGeom>
              <a:avLst/>
              <a:gdLst/>
              <a:ahLst/>
              <a:cxnLst/>
              <a:rect l="l" t="t" r="r" b="b"/>
              <a:pathLst>
                <a:path w="11147425" h="5071110">
                  <a:moveTo>
                    <a:pt x="0" y="2"/>
                  </a:moveTo>
                  <a:lnTo>
                    <a:pt x="11147077" y="2"/>
                  </a:lnTo>
                </a:path>
                <a:path w="11147425" h="5071110">
                  <a:moveTo>
                    <a:pt x="4565315" y="0"/>
                  </a:moveTo>
                  <a:lnTo>
                    <a:pt x="4531715" y="5070887"/>
                  </a:lnTo>
                </a:path>
              </a:pathLst>
            </a:custGeom>
            <a:ln w="2857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609338" y="1036747"/>
              <a:ext cx="5981087" cy="4318016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721990" y="1310767"/>
            <a:ext cx="3887470" cy="481413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В</a:t>
            </a:r>
            <a:r>
              <a:rPr sz="2400" spc="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 err="1">
                <a:solidFill>
                  <a:srgbClr val="FFFFFF"/>
                </a:solidFill>
                <a:latin typeface="Arial"/>
                <a:cs typeface="Arial"/>
              </a:rPr>
              <a:t>ходе</a:t>
            </a:r>
            <a:r>
              <a:rPr sz="2400" spc="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 err="1">
                <a:solidFill>
                  <a:srgbClr val="FFFFFF"/>
                </a:solidFill>
                <a:latin typeface="Arial"/>
                <a:cs typeface="Arial"/>
              </a:rPr>
              <a:t>рабо</a:t>
            </a:r>
            <a:r>
              <a:rPr lang="ru-RU" sz="2400" dirty="0">
                <a:solidFill>
                  <a:srgbClr val="FFFFFF"/>
                </a:solidFill>
                <a:latin typeface="Arial"/>
                <a:cs typeface="Arial"/>
              </a:rPr>
              <a:t>ты</a:t>
            </a:r>
            <a:r>
              <a:rPr lang="ru-RU" sz="2400" spc="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ru-RU" sz="2400" dirty="0">
                <a:solidFill>
                  <a:srgbClr val="FFFFFF"/>
                </a:solidFill>
                <a:latin typeface="Arial"/>
                <a:cs typeface="Arial"/>
              </a:rPr>
              <a:t>был</a:t>
            </a:r>
            <a:r>
              <a:rPr lang="ru-RU" sz="2400" spc="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ru-RU" sz="2400" spc="-10" dirty="0">
                <a:solidFill>
                  <a:srgbClr val="FFFFFF"/>
                </a:solidFill>
                <a:latin typeface="Arial"/>
                <a:cs typeface="Arial"/>
              </a:rPr>
              <a:t>создан</a:t>
            </a:r>
            <a:r>
              <a:rPr lang="en-US" sz="2400" spc="-10" dirty="0">
                <a:solidFill>
                  <a:srgbClr val="FFFFFF"/>
                </a:solidFill>
                <a:latin typeface="Arial"/>
                <a:cs typeface="Arial"/>
              </a:rPr>
              <a:t> Telegram</a:t>
            </a:r>
            <a:r>
              <a:rPr lang="ru-RU" sz="2400" spc="-10" dirty="0">
                <a:solidFill>
                  <a:srgbClr val="FFFFFF"/>
                </a:solidFill>
                <a:latin typeface="Arial"/>
                <a:cs typeface="Arial"/>
              </a:rPr>
              <a:t>-бот, который способен по сообщениям игрока строить связанный  сюжет. Проект демонстрирует возможности ИИ в создании интерактивных сценариев, а его дальнейшее развитие позволит улучшить геймплей и расширить функционал.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82599" y="6368137"/>
            <a:ext cx="11147425" cy="0"/>
          </a:xfrm>
          <a:custGeom>
            <a:avLst/>
            <a:gdLst/>
            <a:ahLst/>
            <a:cxnLst/>
            <a:rect l="l" t="t" r="r" b="b"/>
            <a:pathLst>
              <a:path w="11147425">
                <a:moveTo>
                  <a:pt x="0" y="0"/>
                </a:moveTo>
                <a:lnTo>
                  <a:pt x="11147052" y="0"/>
                </a:lnTo>
              </a:path>
            </a:pathLst>
          </a:custGeom>
          <a:ln w="2857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3F64B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192</TotalTime>
  <Words>518</Words>
  <Application>Microsoft Office PowerPoint</Application>
  <PresentationFormat>Широкоэкранный</PresentationFormat>
  <Paragraphs>51</Paragraphs>
  <Slides>12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4" baseType="lpstr">
      <vt:lpstr>Arial</vt:lpstr>
      <vt:lpstr>Office Theme</vt:lpstr>
      <vt:lpstr>Разработка текстовой квест-игры</vt:lpstr>
      <vt:lpstr>Актуальность</vt:lpstr>
      <vt:lpstr>Цели и задачи</vt:lpstr>
      <vt:lpstr>Наш выбор нейросети</vt:lpstr>
      <vt:lpstr>Как работает наш метод создания сюжета</vt:lpstr>
      <vt:lpstr>Как работает наш метод загрузки текста в бота</vt:lpstr>
      <vt:lpstr>Telegram-бот функционал</vt:lpstr>
      <vt:lpstr>Исходные коды всех программ и библиотек</vt:lpstr>
      <vt:lpstr>Пример работы и результат</vt:lpstr>
      <vt:lpstr>Пример работы и результат</vt:lpstr>
      <vt:lpstr>Пример работы и результат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Визуальная новелла с множественным выбором на основе литературного произведения.pptx</dc:title>
  <dc:creator>бобр кек</dc:creator>
  <cp:lastModifiedBy>бобр кек</cp:lastModifiedBy>
  <cp:revision>13</cp:revision>
  <dcterms:created xsi:type="dcterms:W3CDTF">2025-02-26T21:59:23Z</dcterms:created>
  <dcterms:modified xsi:type="dcterms:W3CDTF">2025-05-12T23:18:34Z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2025-02-26T00:00:00Z</vt:filetime>
  </property>
  <property fmtid="{D5CDD505-2E9C-101B-9397-08002B2CF9AE}" pid="3" name="Creator">
    <vt:lpwstr>Google</vt:lpwstr>
  </property>
  <property fmtid="{D5CDD505-2E9C-101B-9397-08002B2CF9AE}" pid="4" name="LastSaved">
    <vt:filetime>2025-02-26T00:00:00Z</vt:filetime>
  </property>
  <property fmtid="{D5CDD505-2E9C-101B-9397-08002B2CF9AE}" pid="5" name="Producer">
    <vt:lpwstr>3-Heights(TM) PDF Security Shell 4.8.25.2 (http://www.pdf-tools.com)</vt:lpwstr>
  </property>
</Properties>
</file>